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2" r:id="rId1"/>
  </p:sldMasterIdLst>
  <p:sldIdLst>
    <p:sldId id="256" r:id="rId2"/>
    <p:sldId id="269" r:id="rId3"/>
    <p:sldId id="259" r:id="rId4"/>
    <p:sldId id="258" r:id="rId5"/>
    <p:sldId id="261" r:id="rId6"/>
    <p:sldId id="265" r:id="rId7"/>
    <p:sldId id="266" r:id="rId8"/>
    <p:sldId id="267" r:id="rId9"/>
    <p:sldId id="270" r:id="rId10"/>
    <p:sldId id="268" r:id="rId11"/>
    <p:sldId id="262" r:id="rId12"/>
    <p:sldId id="271" r:id="rId13"/>
    <p:sldId id="272" r:id="rId14"/>
    <p:sldId id="273" r:id="rId15"/>
    <p:sldId id="274" r:id="rId16"/>
    <p:sldId id="263" r:id="rId17"/>
    <p:sldId id="275" r:id="rId18"/>
    <p:sldId id="276" r:id="rId19"/>
    <p:sldId id="264" r:id="rId20"/>
    <p:sldId id="279" r:id="rId21"/>
    <p:sldId id="280" r:id="rId22"/>
    <p:sldId id="277" r:id="rId23"/>
    <p:sldId id="260" r:id="rId24"/>
    <p:sldId id="278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10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9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806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10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93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93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96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20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04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480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87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6/6/12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726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6/6/12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03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6/6/12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50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BingW/BioNetWork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676" y="1647585"/>
            <a:ext cx="7543800" cy="2593975"/>
          </a:xfrm>
        </p:spPr>
        <p:txBody>
          <a:bodyPr/>
          <a:lstStyle/>
          <a:p>
            <a:pPr algn="l"/>
            <a:r>
              <a:rPr lang="en-US" sz="3600" dirty="0" smtClean="0"/>
              <a:t>酵母基因调控网络</a:t>
            </a:r>
            <a:br>
              <a:rPr lang="en-US" sz="3600" dirty="0" smtClean="0"/>
            </a:br>
            <a:r>
              <a:rPr lang="en-US" sz="3600" dirty="0" smtClean="0"/>
              <a:t>对外界环境刺激的应对系统设计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99868" y="4880898"/>
            <a:ext cx="6461760" cy="1066800"/>
          </a:xfrm>
        </p:spPr>
        <p:txBody>
          <a:bodyPr>
            <a:normAutofit lnSpcReduction="10000"/>
          </a:bodyPr>
          <a:lstStyle/>
          <a:p>
            <a:pPr algn="r"/>
            <a:r>
              <a:rPr lang="en-US" dirty="0" smtClean="0"/>
              <a:t>王兵   </a:t>
            </a:r>
          </a:p>
          <a:p>
            <a:pPr algn="r"/>
            <a:r>
              <a:rPr lang="en-US" dirty="0" smtClean="0"/>
              <a:t>生物信息技术0801班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4241560"/>
            <a:ext cx="85476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96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Adobe 黑体 Std R"/>
                <a:ea typeface="Adobe 黑体 Std R"/>
                <a:cs typeface="Adobe 黑体 Std R"/>
              </a:rPr>
              <a:t>Stage</a:t>
            </a:r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：</a:t>
            </a:r>
            <a:r>
              <a:rPr lang="en-US" altLang="zh-CN" dirty="0" smtClean="0">
                <a:latin typeface="Adobe 黑体 Std R"/>
                <a:ea typeface="Adobe 黑体 Std R"/>
                <a:cs typeface="Adobe 黑体 Std R"/>
              </a:rPr>
              <a:t>5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4" name="Picture 3" descr="毕设_图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74" y="1286194"/>
            <a:ext cx="8496300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434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系统构建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系统分析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系统可视化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系统验证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434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PPT_图例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174279"/>
            <a:ext cx="8115300" cy="553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图例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</p:spTree>
    <p:extLst>
      <p:ext uri="{BB962C8B-B14F-4D97-AF65-F5344CB8AC3E}">
        <p14:creationId xmlns:p14="http://schemas.microsoft.com/office/powerpoint/2010/main" val="1060199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_网络优化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2980" y="0"/>
            <a:ext cx="8229600" cy="1143000"/>
          </a:xfrm>
        </p:spPr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网络可视优化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130250" y="6349246"/>
            <a:ext cx="448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Fitness</a:t>
            </a:r>
            <a:r>
              <a:rPr lang="zh-CN" altLang="en-US" dirty="0" smtClean="0"/>
              <a:t> = 使用最小距离和</a:t>
            </a:r>
            <a:r>
              <a:rPr lang="en-US" altLang="zh-CN" dirty="0" smtClean="0"/>
              <a:t>    GO =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9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一个例子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1461" y="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一个网络动画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381806"/>
            <a:ext cx="6263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GO = Function  Part = </a:t>
            </a:r>
            <a:r>
              <a:rPr lang="zh-CN" altLang="en-US" dirty="0" smtClean="0"/>
              <a:t>低表达基因</a:t>
            </a:r>
            <a:r>
              <a:rPr lang="en-US" altLang="zh-CN" dirty="0" smtClean="0"/>
              <a:t> </a:t>
            </a:r>
            <a:r>
              <a:rPr lang="zh-CN" altLang="en-US" dirty="0" smtClean="0"/>
              <a:t>环境</a:t>
            </a:r>
            <a:r>
              <a:rPr lang="en-US" altLang="zh-CN" dirty="0" smtClean="0"/>
              <a:t> = </a:t>
            </a:r>
            <a:r>
              <a:rPr lang="en-US" dirty="0">
                <a:solidFill>
                  <a:srgbClr val="000000"/>
                </a:solidFill>
                <a:latin typeface="宋体"/>
                <a:ea typeface="宋体"/>
                <a:cs typeface="宋体"/>
              </a:rPr>
              <a:t>Nitrogen </a:t>
            </a:r>
            <a:r>
              <a:rPr lang="en-US" dirty="0" smtClean="0">
                <a:solidFill>
                  <a:srgbClr val="000000"/>
                </a:solidFill>
                <a:latin typeface="宋体"/>
                <a:ea typeface="宋体"/>
                <a:cs typeface="宋体"/>
              </a:rPr>
              <a:t>Depletion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154493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带上标签的</a:t>
            </a:r>
            <a:r>
              <a:rPr lang="en-US" altLang="zh-CN" dirty="0" smtClean="0">
                <a:latin typeface="Adobe 黑体 Std R"/>
                <a:ea typeface="Adobe 黑体 Std R"/>
                <a:cs typeface="Adobe 黑体 Std R"/>
              </a:rPr>
              <a:t>GO</a:t>
            </a:r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网络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4" name="Picture 3" descr="tes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1257640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29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/>
                <a:t>系统构建</a:t>
              </a:r>
              <a:endParaRPr lang="en-US" sz="4400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/>
                <a:t>系统分析</a:t>
              </a:r>
              <a:endParaRPr lang="en-US" sz="4400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/>
                <a:t>系统可视化</a:t>
              </a:r>
              <a:endParaRPr lang="en-US" sz="4400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/>
                <a:t>系统验证</a:t>
              </a:r>
              <a:endParaRPr lang="en-US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01434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单表验证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7194937"/>
              </p:ext>
            </p:extLst>
          </p:nvPr>
        </p:nvGraphicFramePr>
        <p:xfrm>
          <a:off x="457200" y="1620099"/>
          <a:ext cx="8302902" cy="3915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3817"/>
                <a:gridCol w="1383817"/>
                <a:gridCol w="1383817"/>
                <a:gridCol w="1383817"/>
                <a:gridCol w="1383817"/>
                <a:gridCol w="1383817"/>
              </a:tblGrid>
              <a:tr h="783028">
                <a:tc gridSpan="6">
                  <a:txBody>
                    <a:bodyPr/>
                    <a:lstStyle/>
                    <a:p>
                      <a:pPr algn="ctr"/>
                      <a:r>
                        <a:rPr lang="zh-CN" altLang="en-US" sz="3600" dirty="0" smtClean="0"/>
                        <a:t>不同平衡态下的预测准确度</a:t>
                      </a:r>
                      <a:endParaRPr lang="en-US" sz="3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783028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宋体"/>
                          <a:ea typeface="宋体"/>
                          <a:cs typeface="宋体"/>
                        </a:rPr>
                        <a:t>平衡度</a:t>
                      </a:r>
                      <a:endParaRPr lang="en-US" sz="2800" dirty="0">
                        <a:latin typeface="宋体"/>
                        <a:ea typeface="宋体"/>
                        <a:cs typeface="宋体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&lt;10%</a:t>
                      </a:r>
                      <a:endParaRPr lang="en-US" sz="36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10%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20%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30%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83028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宋体"/>
                          <a:ea typeface="宋体"/>
                          <a:cs typeface="宋体"/>
                        </a:rPr>
                        <a:t>准确度</a:t>
                      </a:r>
                      <a:endParaRPr lang="en-US" sz="2800" dirty="0">
                        <a:latin typeface="宋体"/>
                        <a:ea typeface="宋体"/>
                        <a:cs typeface="宋体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19.6%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32.5%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45.0%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56.1%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67.5%</a:t>
                      </a:r>
                      <a:endParaRPr lang="en-US" sz="36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83028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宋体"/>
                          <a:ea typeface="宋体"/>
                          <a:cs typeface="宋体"/>
                        </a:rPr>
                        <a:t>平衡度</a:t>
                      </a:r>
                      <a:endParaRPr lang="en-US" sz="2800" dirty="0">
                        <a:latin typeface="宋体"/>
                        <a:ea typeface="宋体"/>
                        <a:cs typeface="宋体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50%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60%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70%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80%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&gt;90%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83028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宋体"/>
                          <a:ea typeface="宋体"/>
                          <a:cs typeface="宋体"/>
                        </a:rPr>
                        <a:t>准确度</a:t>
                      </a:r>
                      <a:endParaRPr lang="en-US" sz="2800" dirty="0">
                        <a:latin typeface="宋体"/>
                        <a:ea typeface="宋体"/>
                        <a:cs typeface="宋体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79.4%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93.5%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95.1%</a:t>
                      </a:r>
                      <a:endParaRPr lang="en-US" sz="36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95.7%</a:t>
                      </a:r>
                      <a:endParaRPr lang="en-US" sz="36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97.0%</a:t>
                      </a:r>
                      <a:endParaRPr lang="en-US" sz="36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4232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时序表达谱验证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5" name="Picture 4" descr="PPT_时序表达谱预测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2409"/>
            <a:ext cx="9144000" cy="555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37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系统构建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系统分析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系统可视化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系统验证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434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背景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0659" y="2281589"/>
            <a:ext cx="8490108" cy="2117416"/>
            <a:chOff x="294378" y="2281589"/>
            <a:chExt cx="8490108" cy="2117416"/>
          </a:xfrm>
        </p:grpSpPr>
        <p:grpSp>
          <p:nvGrpSpPr>
            <p:cNvPr id="6" name="Group 5"/>
            <p:cNvGrpSpPr/>
            <p:nvPr/>
          </p:nvGrpSpPr>
          <p:grpSpPr>
            <a:xfrm>
              <a:off x="2979473" y="2622100"/>
              <a:ext cx="2263110" cy="1711785"/>
              <a:chOff x="3119449" y="2688704"/>
              <a:chExt cx="3419079" cy="2195332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5398832" y="2688704"/>
                <a:ext cx="960603" cy="79772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" name="Oval 3"/>
              <p:cNvSpPr/>
              <p:nvPr/>
            </p:nvSpPr>
            <p:spPr>
              <a:xfrm>
                <a:off x="3119449" y="2865301"/>
                <a:ext cx="3419079" cy="2018735"/>
              </a:xfrm>
              <a:prstGeom prst="ellipse">
                <a:avLst/>
              </a:prstGeom>
              <a:solidFill>
                <a:srgbClr val="FAC090"/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/>
                  <a:t> </a:t>
                </a:r>
                <a:endParaRPr lang="en-US" sz="3200" dirty="0"/>
              </a:p>
            </p:txBody>
          </p:sp>
        </p:grpSp>
        <p:sp>
          <p:nvSpPr>
            <p:cNvPr id="8" name="Explosion 1 7"/>
            <p:cNvSpPr/>
            <p:nvPr/>
          </p:nvSpPr>
          <p:spPr>
            <a:xfrm>
              <a:off x="294378" y="2938560"/>
              <a:ext cx="1594254" cy="1253685"/>
            </a:xfrm>
            <a:prstGeom prst="irregularSeal1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440564" y="2281589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32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440564" y="3486318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3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10411" y="3030475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en-US" sz="3200" dirty="0"/>
            </a:p>
          </p:txBody>
        </p:sp>
        <p:sp>
          <p:nvSpPr>
            <p:cNvPr id="22" name="Equal 21"/>
            <p:cNvSpPr/>
            <p:nvPr/>
          </p:nvSpPr>
          <p:spPr>
            <a:xfrm>
              <a:off x="5617050" y="3318406"/>
              <a:ext cx="504723" cy="553524"/>
            </a:xfrm>
            <a:prstGeom prst="mathEqual">
              <a:avLst>
                <a:gd name="adj1" fmla="val 10476"/>
                <a:gd name="adj2" fmla="val 16108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25" name="Plus 24"/>
            <p:cNvSpPr/>
            <p:nvPr/>
          </p:nvSpPr>
          <p:spPr>
            <a:xfrm>
              <a:off x="2051445" y="3274676"/>
              <a:ext cx="618692" cy="648321"/>
            </a:xfrm>
            <a:prstGeom prst="mathPlus">
              <a:avLst>
                <a:gd name="adj1" fmla="val 813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6429264" y="2602081"/>
              <a:ext cx="2355222" cy="1796924"/>
              <a:chOff x="2898076" y="2751341"/>
              <a:chExt cx="3419079" cy="2132695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8" name="Oval 27"/>
              <p:cNvSpPr/>
              <p:nvPr/>
            </p:nvSpPr>
            <p:spPr>
              <a:xfrm>
                <a:off x="5177457" y="2751341"/>
                <a:ext cx="960602" cy="797727"/>
              </a:xfrm>
              <a:prstGeom prst="ellipse">
                <a:avLst/>
              </a:prstGeom>
              <a:grpFill/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2898076" y="2865301"/>
                <a:ext cx="3419079" cy="2018735"/>
              </a:xfrm>
              <a:prstGeom prst="ellipse">
                <a:avLst/>
              </a:prstGeom>
              <a:grpFill/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/>
                  <a:t> </a:t>
                </a:r>
                <a:endParaRPr lang="en-US" sz="3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6977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鲁棒性分析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5" name="Picture 4" descr="毕设_图15_彩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914400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604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400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模块</a:t>
            </a:r>
            <a:r>
              <a:rPr lang="en-US" dirty="0" smtClean="0"/>
              <a:t>性分析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149269"/>
              </p:ext>
            </p:extLst>
          </p:nvPr>
        </p:nvGraphicFramePr>
        <p:xfrm>
          <a:off x="369685" y="1376362"/>
          <a:ext cx="8416124" cy="5056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4519"/>
                <a:gridCol w="1432757"/>
                <a:gridCol w="1953759"/>
                <a:gridCol w="1915089"/>
              </a:tblGrid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 </a:t>
                      </a:r>
                      <a:endParaRPr lang="en-US" sz="2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800" dirty="0">
                          <a:effectLst/>
                          <a:latin typeface="Cambria"/>
                          <a:ea typeface="宋体"/>
                          <a:cs typeface="Times New Roman"/>
                        </a:rPr>
                        <a:t>模块性</a:t>
                      </a:r>
                      <a:endParaRPr lang="en-US" sz="2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800" dirty="0">
                          <a:effectLst/>
                          <a:latin typeface="Cambria"/>
                          <a:ea typeface="宋体"/>
                          <a:cs typeface="Times New Roman"/>
                        </a:rPr>
                        <a:t>节点在模块中的重用率</a:t>
                      </a:r>
                      <a:endParaRPr lang="en-US" sz="2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800" dirty="0">
                          <a:effectLst/>
                          <a:latin typeface="Cambria"/>
                          <a:ea typeface="宋体"/>
                          <a:cs typeface="Times New Roman"/>
                        </a:rPr>
                        <a:t>模块平均共用节点比例</a:t>
                      </a:r>
                      <a:endParaRPr lang="en-US" sz="2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Function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0.117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7.0%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4.6%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Cell component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0.250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28.0%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10.9%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Process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0.176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4.0%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2.5%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S.cer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0.236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7.2%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2.1%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E.coli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/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3.5%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4.3%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04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Linux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/</a:t>
                      </a:r>
                      <a:endParaRPr lang="en-US" sz="3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8.4%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  <a:latin typeface="宋体"/>
                          <a:ea typeface="ＭＳ 明朝"/>
                          <a:cs typeface="Times New Roman"/>
                        </a:rPr>
                        <a:t>80.7%</a:t>
                      </a:r>
                      <a:endParaRPr lang="en-US" sz="3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29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源代码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https://github.com/BingW/BioNetWork</a:t>
            </a:r>
            <a:r>
              <a:rPr lang="en-US" dirty="0" smtClean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929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latin typeface="Adobe 黑体 Std R"/>
                <a:ea typeface="Adobe 黑体 Std R"/>
                <a:cs typeface="Adobe 黑体 Std R"/>
              </a:rPr>
              <a:t>致谢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宋体"/>
                <a:ea typeface="宋体"/>
                <a:cs typeface="宋体"/>
              </a:rPr>
              <a:t>感谢周艳红教授</a:t>
            </a:r>
            <a:r>
              <a:rPr lang="en-US" altLang="zh-CN" dirty="0">
                <a:latin typeface="宋体"/>
                <a:ea typeface="宋体"/>
                <a:cs typeface="宋体"/>
              </a:rPr>
              <a:t>，</a:t>
            </a:r>
            <a:r>
              <a:rPr lang="en-US" altLang="zh-CN" dirty="0" err="1" smtClean="0">
                <a:latin typeface="宋体"/>
                <a:ea typeface="宋体"/>
                <a:cs typeface="宋体"/>
              </a:rPr>
              <a:t>Prof.Hittinger</a:t>
            </a:r>
            <a:r>
              <a:rPr lang="zh-CN" altLang="en-US" dirty="0" smtClean="0">
                <a:latin typeface="宋体"/>
                <a:ea typeface="宋体"/>
                <a:cs typeface="宋体"/>
              </a:rPr>
              <a:t>，</a:t>
            </a:r>
            <a:r>
              <a:rPr lang="en-US" altLang="zh-CN" dirty="0" err="1" smtClean="0">
                <a:latin typeface="宋体"/>
                <a:ea typeface="宋体"/>
                <a:cs typeface="宋体"/>
              </a:rPr>
              <a:t>Prof.Laurence</a:t>
            </a:r>
            <a:r>
              <a:rPr lang="en-US" altLang="zh-CN" dirty="0" err="1">
                <a:latin typeface="宋体"/>
                <a:ea typeface="宋体"/>
                <a:cs typeface="宋体"/>
              </a:rPr>
              <a:t>，</a:t>
            </a:r>
            <a:r>
              <a:rPr lang="en-US" altLang="zh-CN" dirty="0" err="1" smtClean="0">
                <a:latin typeface="宋体"/>
                <a:ea typeface="宋体"/>
                <a:cs typeface="宋体"/>
              </a:rPr>
              <a:t>Prof.Gasch</a:t>
            </a:r>
            <a:r>
              <a:rPr lang="en-US" altLang="zh-CN" dirty="0" smtClean="0">
                <a:latin typeface="宋体"/>
                <a:ea typeface="宋体"/>
                <a:cs typeface="宋体"/>
              </a:rPr>
              <a:t> </a:t>
            </a:r>
            <a:r>
              <a:rPr lang="zh-CN" altLang="en-US" dirty="0" smtClean="0">
                <a:latin typeface="宋体"/>
                <a:ea typeface="宋体"/>
                <a:cs typeface="宋体"/>
              </a:rPr>
              <a:t>对我的指导</a:t>
            </a:r>
            <a:endParaRPr lang="en-US" altLang="zh-CN" dirty="0" smtClean="0">
              <a:latin typeface="宋体"/>
              <a:ea typeface="宋体"/>
              <a:cs typeface="宋体"/>
            </a:endParaRPr>
          </a:p>
          <a:p>
            <a:endParaRPr lang="en-US" dirty="0">
              <a:latin typeface="宋体"/>
              <a:ea typeface="宋体"/>
              <a:cs typeface="宋体"/>
            </a:endParaRPr>
          </a:p>
          <a:p>
            <a:r>
              <a:rPr lang="en-US" dirty="0" smtClean="0">
                <a:latin typeface="宋体"/>
                <a:ea typeface="宋体"/>
                <a:cs typeface="宋体"/>
              </a:rPr>
              <a:t>感谢我的未婚妻邝美华对我的支持和鼓励</a:t>
            </a:r>
          </a:p>
          <a:p>
            <a:endParaRPr lang="en-US" dirty="0">
              <a:latin typeface="宋体"/>
              <a:ea typeface="宋体"/>
              <a:cs typeface="宋体"/>
            </a:endParaRPr>
          </a:p>
          <a:p>
            <a:r>
              <a:rPr lang="en-US" dirty="0" smtClean="0">
                <a:latin typeface="宋体"/>
                <a:ea typeface="宋体"/>
                <a:cs typeface="宋体"/>
              </a:rPr>
              <a:t>感谢实验室杨兆万师兄和江燕华师姐</a:t>
            </a:r>
          </a:p>
        </p:txBody>
      </p:sp>
    </p:spTree>
    <p:extLst>
      <p:ext uri="{BB962C8B-B14F-4D97-AF65-F5344CB8AC3E}">
        <p14:creationId xmlns:p14="http://schemas.microsoft.com/office/powerpoint/2010/main" val="1329612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欢迎提问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908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宋体"/>
                <a:ea typeface="宋体"/>
                <a:cs typeface="宋体"/>
              </a:rPr>
              <a:t>感谢在场的各位老师同学，欢迎提问 ^_^</a:t>
            </a:r>
          </a:p>
        </p:txBody>
      </p:sp>
    </p:spTree>
    <p:extLst>
      <p:ext uri="{BB962C8B-B14F-4D97-AF65-F5344CB8AC3E}">
        <p14:creationId xmlns:p14="http://schemas.microsoft.com/office/powerpoint/2010/main" val="90588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目的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0659" y="2281589"/>
            <a:ext cx="8490108" cy="2117416"/>
            <a:chOff x="294378" y="2281589"/>
            <a:chExt cx="8490108" cy="2117416"/>
          </a:xfrm>
        </p:grpSpPr>
        <p:grpSp>
          <p:nvGrpSpPr>
            <p:cNvPr id="6" name="Group 5"/>
            <p:cNvGrpSpPr/>
            <p:nvPr/>
          </p:nvGrpSpPr>
          <p:grpSpPr>
            <a:xfrm>
              <a:off x="2979473" y="2622100"/>
              <a:ext cx="2263110" cy="1711785"/>
              <a:chOff x="3119449" y="2688704"/>
              <a:chExt cx="3419079" cy="2195332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5398832" y="2688704"/>
                <a:ext cx="960603" cy="79772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" name="Oval 3"/>
              <p:cNvSpPr/>
              <p:nvPr/>
            </p:nvSpPr>
            <p:spPr>
              <a:xfrm>
                <a:off x="3119449" y="2865301"/>
                <a:ext cx="3419079" cy="2018735"/>
              </a:xfrm>
              <a:prstGeom prst="ellipse">
                <a:avLst/>
              </a:prstGeom>
              <a:solidFill>
                <a:srgbClr val="FAC090"/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/>
                  <a:t> </a:t>
                </a:r>
                <a:endParaRPr lang="en-US" sz="3200" dirty="0"/>
              </a:p>
            </p:txBody>
          </p:sp>
        </p:grpSp>
        <p:sp>
          <p:nvSpPr>
            <p:cNvPr id="8" name="Explosion 1 7"/>
            <p:cNvSpPr/>
            <p:nvPr/>
          </p:nvSpPr>
          <p:spPr>
            <a:xfrm>
              <a:off x="294378" y="2938560"/>
              <a:ext cx="1594254" cy="1253685"/>
            </a:xfrm>
            <a:prstGeom prst="irregularSeal1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440564" y="2281589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32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440564" y="3486318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3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10411" y="3030475"/>
              <a:ext cx="18466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en-US" sz="3200" dirty="0"/>
            </a:p>
          </p:txBody>
        </p:sp>
        <p:sp>
          <p:nvSpPr>
            <p:cNvPr id="22" name="Equal 21"/>
            <p:cNvSpPr/>
            <p:nvPr/>
          </p:nvSpPr>
          <p:spPr>
            <a:xfrm>
              <a:off x="5617050" y="3318406"/>
              <a:ext cx="504723" cy="553524"/>
            </a:xfrm>
            <a:prstGeom prst="mathEqual">
              <a:avLst>
                <a:gd name="adj1" fmla="val 10476"/>
                <a:gd name="adj2" fmla="val 16108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25" name="Plus 24"/>
            <p:cNvSpPr/>
            <p:nvPr/>
          </p:nvSpPr>
          <p:spPr>
            <a:xfrm>
              <a:off x="2051445" y="3274676"/>
              <a:ext cx="618692" cy="648321"/>
            </a:xfrm>
            <a:prstGeom prst="mathPlus">
              <a:avLst>
                <a:gd name="adj1" fmla="val 813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6429264" y="2602081"/>
              <a:ext cx="2355222" cy="1796924"/>
              <a:chOff x="2898076" y="2751341"/>
              <a:chExt cx="3419079" cy="2132695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8" name="Oval 27"/>
              <p:cNvSpPr/>
              <p:nvPr/>
            </p:nvSpPr>
            <p:spPr>
              <a:xfrm>
                <a:off x="5177457" y="2751341"/>
                <a:ext cx="960602" cy="797727"/>
              </a:xfrm>
              <a:prstGeom prst="ellipse">
                <a:avLst/>
              </a:prstGeom>
              <a:grpFill/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2898076" y="2865301"/>
                <a:ext cx="3419079" cy="2018735"/>
              </a:xfrm>
              <a:prstGeom prst="ellipse">
                <a:avLst/>
              </a:prstGeom>
              <a:grpFill/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/>
                  <a:t> </a:t>
                </a:r>
                <a:endParaRPr lang="en-US" sz="3200" dirty="0"/>
              </a:p>
            </p:txBody>
          </p:sp>
        </p:grpSp>
      </p:grpSp>
      <p:sp>
        <p:nvSpPr>
          <p:cNvPr id="10" name="Rectangle 9"/>
          <p:cNvSpPr/>
          <p:nvPr/>
        </p:nvSpPr>
        <p:spPr>
          <a:xfrm>
            <a:off x="2751542" y="2314149"/>
            <a:ext cx="2800384" cy="247220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4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系统构建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系统分析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系统可视化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系统验证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0659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dobe 黑体 Std R"/>
                <a:ea typeface="Adobe 黑体 Std R"/>
                <a:cs typeface="Adobe 黑体 Std R"/>
              </a:rPr>
              <a:t>流程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8364" y="1925638"/>
            <a:ext cx="6993467" cy="4119562"/>
            <a:chOff x="863600" y="1417638"/>
            <a:chExt cx="7518403" cy="4513792"/>
          </a:xfrm>
        </p:grpSpPr>
        <p:sp>
          <p:nvSpPr>
            <p:cNvPr id="7" name="Rounded Rectangle 6"/>
            <p:cNvSpPr/>
            <p:nvPr/>
          </p:nvSpPr>
          <p:spPr>
            <a:xfrm>
              <a:off x="863600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系统构建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842936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系统分析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842936" y="1417638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系统可视化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863600" y="3911601"/>
              <a:ext cx="3539067" cy="20198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latin typeface="Adobe 黑体 Std R"/>
                  <a:ea typeface="Adobe 黑体 Std R"/>
                  <a:cs typeface="Adobe 黑体 Std R"/>
                </a:rPr>
                <a:t>系统验证</a:t>
              </a:r>
              <a:endParaRPr lang="en-US" sz="4400" dirty="0">
                <a:latin typeface="Adobe 黑体 Std R"/>
                <a:ea typeface="Adobe 黑体 Std R"/>
                <a:cs typeface="Adobe 黑体 Std 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434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收集数据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5236" y="2056044"/>
            <a:ext cx="8229600" cy="344663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7388</a:t>
            </a:r>
            <a:r>
              <a:rPr lang="en-US" sz="3600" dirty="0" smtClean="0">
                <a:latin typeface="宋体"/>
                <a:ea typeface="宋体"/>
                <a:cs typeface="宋体"/>
              </a:rPr>
              <a:t>份酵母微阵列数据</a:t>
            </a:r>
          </a:p>
          <a:p>
            <a:r>
              <a:rPr lang="en-US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290444</a:t>
            </a:r>
            <a:r>
              <a:rPr lang="en-US" sz="3600" dirty="0" smtClean="0">
                <a:latin typeface="宋体"/>
                <a:ea typeface="宋体"/>
                <a:cs typeface="宋体"/>
              </a:rPr>
              <a:t>条相互作用关系</a:t>
            </a:r>
          </a:p>
          <a:p>
            <a:r>
              <a:rPr lang="en-US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88051</a:t>
            </a:r>
            <a:r>
              <a:rPr lang="en-US" sz="3600" dirty="0" smtClean="0">
                <a:latin typeface="宋体"/>
                <a:ea typeface="宋体"/>
                <a:cs typeface="宋体"/>
              </a:rPr>
              <a:t>条</a:t>
            </a:r>
            <a:r>
              <a:rPr lang="en-US" sz="3600" dirty="0">
                <a:latin typeface="宋体"/>
                <a:ea typeface="宋体"/>
                <a:cs typeface="宋体"/>
              </a:rPr>
              <a:t>GO注</a:t>
            </a:r>
            <a:r>
              <a:rPr lang="en-US" sz="3600" dirty="0" smtClean="0">
                <a:latin typeface="宋体"/>
                <a:ea typeface="宋体"/>
                <a:cs typeface="宋体"/>
              </a:rPr>
              <a:t>释</a:t>
            </a:r>
          </a:p>
          <a:p>
            <a:r>
              <a:rPr lang="en-US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73074</a:t>
            </a:r>
            <a:r>
              <a:rPr lang="zh-CN" altLang="en-US" sz="3600" dirty="0" smtClean="0">
                <a:latin typeface="宋体"/>
                <a:ea typeface="宋体"/>
                <a:cs typeface="宋体"/>
              </a:rPr>
              <a:t>条性状注释</a:t>
            </a:r>
            <a:endParaRPr lang="en-US" altLang="zh-CN" sz="3600" dirty="0" smtClean="0">
              <a:latin typeface="宋体"/>
              <a:ea typeface="宋体"/>
              <a:cs typeface="宋体"/>
            </a:endParaRPr>
          </a:p>
          <a:p>
            <a:r>
              <a:rPr lang="en-US" altLang="zh-CN" sz="3600" dirty="0" smtClean="0">
                <a:solidFill>
                  <a:srgbClr val="FF0000"/>
                </a:solidFill>
                <a:latin typeface="宋体"/>
                <a:ea typeface="宋体"/>
                <a:cs typeface="宋体"/>
              </a:rPr>
              <a:t>16940</a:t>
            </a:r>
            <a:r>
              <a:rPr lang="zh-CN" altLang="en-US" sz="3600" dirty="0" smtClean="0">
                <a:latin typeface="宋体"/>
                <a:ea typeface="宋体"/>
                <a:cs typeface="宋体"/>
              </a:rPr>
              <a:t>条基因注释</a:t>
            </a:r>
            <a:endParaRPr lang="en-US" altLang="zh-CN" sz="3600" dirty="0" smtClean="0">
              <a:latin typeface="宋体"/>
              <a:ea typeface="宋体"/>
              <a:cs typeface="宋体"/>
            </a:endParaRPr>
          </a:p>
          <a:p>
            <a:pPr marL="0" indent="0">
              <a:buNone/>
            </a:pPr>
            <a:endParaRPr lang="en-US" altLang="zh-CN" sz="3600" dirty="0" smtClean="0">
              <a:latin typeface="宋体"/>
              <a:ea typeface="宋体"/>
              <a:cs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238951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毕设_图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439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01473" y="247766"/>
            <a:ext cx="880533" cy="5069299"/>
          </a:xfrm>
        </p:spPr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构建数据库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</p:spTree>
    <p:extLst>
      <p:ext uri="{BB962C8B-B14F-4D97-AF65-F5344CB8AC3E}">
        <p14:creationId xmlns:p14="http://schemas.microsoft.com/office/powerpoint/2010/main" val="4132674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系统模型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5" name="Picture 4" descr="毕设_图1_ppt用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2107"/>
            <a:ext cx="9144000" cy="405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779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Adobe 黑体 Std R"/>
                <a:ea typeface="Adobe 黑体 Std R"/>
                <a:cs typeface="Adobe 黑体 Std R"/>
              </a:rPr>
              <a:t>系统模型</a:t>
            </a:r>
            <a:endParaRPr lang="en-US" dirty="0">
              <a:latin typeface="Adobe 黑体 Std R"/>
              <a:ea typeface="Adobe 黑体 Std R"/>
              <a:cs typeface="Adobe 黑体 Std R"/>
            </a:endParaRPr>
          </a:p>
        </p:txBody>
      </p:sp>
      <p:pic>
        <p:nvPicPr>
          <p:cNvPr id="5" name="Picture 4" descr="毕设_图1_ppt用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2107"/>
            <a:ext cx="9144000" cy="4053526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598172" y="3931537"/>
            <a:ext cx="2425917" cy="21652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506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2723</TotalTime>
  <Words>378</Words>
  <Application>Microsoft Macintosh PowerPoint</Application>
  <PresentationFormat>On-screen Show (4:3)</PresentationFormat>
  <Paragraphs>117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酵母基因调控网络 对外界环境刺激的应对系统设计</vt:lpstr>
      <vt:lpstr>背景</vt:lpstr>
      <vt:lpstr>目的</vt:lpstr>
      <vt:lpstr>流程</vt:lpstr>
      <vt:lpstr>流程</vt:lpstr>
      <vt:lpstr>收集数据</vt:lpstr>
      <vt:lpstr>构建数据库</vt:lpstr>
      <vt:lpstr>系统模型</vt:lpstr>
      <vt:lpstr>系统模型</vt:lpstr>
      <vt:lpstr>Stage：5</vt:lpstr>
      <vt:lpstr>流程</vt:lpstr>
      <vt:lpstr>图例</vt:lpstr>
      <vt:lpstr>网络可视优化</vt:lpstr>
      <vt:lpstr>一个网络动画</vt:lpstr>
      <vt:lpstr>带上标签的GO网络</vt:lpstr>
      <vt:lpstr>流程</vt:lpstr>
      <vt:lpstr>单表验证</vt:lpstr>
      <vt:lpstr>时序表达谱验证</vt:lpstr>
      <vt:lpstr>流程</vt:lpstr>
      <vt:lpstr>鲁棒性分析</vt:lpstr>
      <vt:lpstr>模块性分析</vt:lpstr>
      <vt:lpstr>源代码</vt:lpstr>
      <vt:lpstr>致谢</vt:lpstr>
      <vt:lpstr>欢迎提问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酵母基因调控网络 对外界环境刺激的应对系统设计</dc:title>
  <dc:creator>Bing Wang</dc:creator>
  <cp:lastModifiedBy>Bing Wang</cp:lastModifiedBy>
  <cp:revision>32</cp:revision>
  <dcterms:created xsi:type="dcterms:W3CDTF">2012-06-06T14:37:34Z</dcterms:created>
  <dcterms:modified xsi:type="dcterms:W3CDTF">2012-06-08T12:01:17Z</dcterms:modified>
</cp:coreProperties>
</file>

<file path=docProps/thumbnail.jpeg>
</file>